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78" r:id="rId26"/>
    <p:sldId id="279" r:id="rId27"/>
    <p:sldId id="285" r:id="rId28"/>
    <p:sldId id="282" r:id="rId29"/>
    <p:sldId id="283" r:id="rId30"/>
  </p:sldIdLst>
  <p:sldSz cx="18288000" cy="10287000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Now" pitchFamily="2" charset="77"/>
      <p:regular r:id="rId36"/>
    </p:embeddedFont>
    <p:embeddedFont>
      <p:font typeface="Now Bold" pitchFamily="2" charset="7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5276" autoAdjust="0"/>
  </p:normalViewPr>
  <p:slideViewPr>
    <p:cSldViewPr>
      <p:cViewPr varScale="1">
        <p:scale>
          <a:sx n="62" d="100"/>
          <a:sy n="62" d="100"/>
        </p:scale>
        <p:origin x="13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shows the results of models applied to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imbalanced Real Waste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class -1 (glass) has 638 samples, and class 1 (metal) has 330 samples: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96.18%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0.94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indicates a slight bias toward the majority class (-1), leading to some misclassifications in the minority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Improved performance slightly, achieving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96.59%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with consistent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 a small improvement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helped refine the decision boundary.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perfect recall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for both classes, highlighting its ability to handle imbalanced datasets effectively by constructing separate hyperplanes.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99.69%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near-perfect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Incorporating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further improved the classification of the minority class.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198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Here, we evaluate quantum-enhanced models: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99.69%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perfect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The quantum kernel improved the minority class performance significantly.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Accuracy slightly reduced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99.28%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0.98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added more flexibility, but the improvement was not as significant as in twin models.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 perfect performance with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classes. The quantum kernel and twin hyperplane structure effectively addressed the class imbalance.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Similarly, UQTSVM 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 recall, showcasing the combined power 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and quantum-enhanced decision-making.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622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shows the results of models applied to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balanced Sentiment Labelled Sentences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class -1 (negative sentiment) and class 1 (positive sentiment) have approximately equal support. Let’s analyze each model’s performance: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79.48%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0.88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 only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0.71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indicates that the model performs better on negative sentiment sentences than on positive sentiment ones.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Slightly improved accuracy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79.50%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similar recall values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0.74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While TSVM separates the classes better than SVM, it still struggles with class 1.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84.01%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significantly improving recall for class 1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0.81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 for class -1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shows the benefit of quantum kernels in capturing the nuances of both sentiment classes.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Delivered the best performance with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89.63%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achieving recall values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0.92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QTSVM’s quantum-enhanced and twin hyperplane structure allowed it to handle the dataset effectively, improving overall classification quality.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dirty="0"/>
              <a:t>SVM and TSVM</a:t>
            </a:r>
            <a:r>
              <a:rPr lang="en-US" dirty="0"/>
              <a:t> provide reasonable baselines but underperform due to challenges with class 1.</a:t>
            </a:r>
            <a:r>
              <a:rPr lang="en-US" b="1" dirty="0"/>
              <a:t>QSVM and QTSVM</a:t>
            </a:r>
            <a:r>
              <a:rPr lang="en-US" dirty="0"/>
              <a:t> effectively handle the balanced dataset, with QTSVM emerging as the best-performing model, achieving </a:t>
            </a:r>
            <a:r>
              <a:rPr lang="en-US" b="1" dirty="0"/>
              <a:t>89.63% accuracy</a:t>
            </a:r>
            <a:r>
              <a:rPr lang="en-US" dirty="0"/>
              <a:t> and balanced recall across both classes.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384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class -1 (negative sentiment) has 1033 samples and class 1 (positive sentiment) has only 167 samples: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88.42%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perfect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but only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0.19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significant drop in recall for class 1 shows SVM's bias toward the majority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Accuracy dropped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86.17%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but recall for class 1 improved slightly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0.57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Incorporating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helped mitigate some bias toward class -1.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90.00%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0.33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-1. While it performs better than SVM, it still struggles with the minority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Accuracy was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89.17%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slight improvement in recall for class 1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0.37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 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-based twin model performed better but still showed bias toward the majority class."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297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92.00%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perfect recall for class -1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and improved recall for class 1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0.45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). This indicates quantum kernels can better handle minority classes.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91.33%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further improvement in class 1 recall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0.42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The addition 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made the model slightly more robust.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93.42%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balanced recall for both classes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0.96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0.76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1). The twin hyperplane structure and quantum kernels effectively addressed the class imbalance.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best performer, with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93.58%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and recall values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and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0.73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This model combines the strengths 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and quantum enhancements.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73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presents the results of different models on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balanced QSAR androgen receptor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both classes have similar support (161 for class -1 and 157 for class 1). 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a balanced dataset with clear decision boundaries, all models—SVM, TSVM, QSVM, and QTSVM—perform equally well, achieving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 perfect precision, recall, and F1-scores.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CN" dirty="0"/>
              <a:t>I guess maybe dataset is too small, and its too simple classficated.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8993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shows the performance of various models on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imbalanced QSAR androgen receptor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class -1 (negative response) has 1033 samples, and class 1 (positive response) has only 167 samples: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88.42%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perfect recall for class -1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but only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0.19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This shows significant bias toward the majority class, with very poor performance in identifying the minority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Accuracy was slightly lower at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86.75%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but recall for class 1 improved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0.59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showing the benefit of incorporating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90.00%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better recall for class 1 (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0.33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compared to SVM. However, the majority class still dominates the decision-making process.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89.08%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recall for class 1 improving slightly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0.35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thanks to the twin hyperplane structure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2777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QSVM: </a:t>
            </a:r>
            <a:r>
              <a:rPr lang="en-US" dirty="0"/>
              <a:t>Achieved </a:t>
            </a:r>
            <a:r>
              <a:rPr lang="en-US" b="1" dirty="0"/>
              <a:t>92.00% accuracy</a:t>
            </a:r>
            <a:r>
              <a:rPr lang="en-US" dirty="0"/>
              <a:t>, with recall for class 1 improving to </a:t>
            </a:r>
            <a:r>
              <a:rPr lang="en-US" b="1" dirty="0"/>
              <a:t>0.45</a:t>
            </a:r>
            <a:r>
              <a:rPr lang="en-US" dirty="0"/>
              <a:t>, while maintaining perfect recall for class -1. The quantum kernel improves minority class performance but still struggles to fully address the imbalance.</a:t>
            </a:r>
          </a:p>
          <a:p>
            <a:r>
              <a:rPr lang="en-US" b="1" dirty="0"/>
              <a:t>UQSVM: </a:t>
            </a:r>
            <a:r>
              <a:rPr lang="en-US" dirty="0"/>
              <a:t>Accuracy was </a:t>
            </a:r>
            <a:r>
              <a:rPr lang="en-US" b="1" dirty="0"/>
              <a:t>91.58%</a:t>
            </a:r>
            <a:r>
              <a:rPr lang="en-US" dirty="0"/>
              <a:t>, with recall for class 1 further improving to </a:t>
            </a:r>
            <a:r>
              <a:rPr lang="en-US" b="1" dirty="0"/>
              <a:t>0.44</a:t>
            </a:r>
            <a:r>
              <a:rPr lang="en-US" dirty="0"/>
              <a:t>. The combination of </a:t>
            </a:r>
            <a:r>
              <a:rPr lang="en-US" dirty="0" err="1"/>
              <a:t>Universum</a:t>
            </a:r>
            <a:r>
              <a:rPr lang="en-US" dirty="0"/>
              <a:t> points and quantum kernels provided better class balance.</a:t>
            </a:r>
          </a:p>
          <a:p>
            <a:r>
              <a:rPr lang="en-US" b="1" dirty="0"/>
              <a:t>QTSVM: </a:t>
            </a:r>
            <a:r>
              <a:rPr lang="en-US" dirty="0"/>
              <a:t>Achieved </a:t>
            </a:r>
            <a:r>
              <a:rPr lang="en-US" b="1" dirty="0"/>
              <a:t>93.42% accuracy</a:t>
            </a:r>
            <a:r>
              <a:rPr lang="en-US" dirty="0"/>
              <a:t>, with balanced recall for both classes (</a:t>
            </a:r>
            <a:r>
              <a:rPr lang="en-US" b="1" dirty="0"/>
              <a:t>0.96</a:t>
            </a:r>
            <a:r>
              <a:rPr lang="en-US" dirty="0"/>
              <a:t> for class -1 and </a:t>
            </a:r>
            <a:r>
              <a:rPr lang="en-US" b="1" dirty="0"/>
              <a:t>0.76</a:t>
            </a:r>
            <a:r>
              <a:rPr lang="en-US" dirty="0"/>
              <a:t> for class 1). The twin hyperplane structure and quantum enhancements handled the imbalance effectively.</a:t>
            </a:r>
          </a:p>
          <a:p>
            <a:r>
              <a:rPr lang="en-US" b="1" dirty="0"/>
              <a:t>UQTSVM: </a:t>
            </a:r>
            <a:r>
              <a:rPr lang="en-US" dirty="0"/>
              <a:t>Delivered the best results with </a:t>
            </a:r>
            <a:r>
              <a:rPr lang="en-US" b="1" dirty="0"/>
              <a:t>93.58% accuracy</a:t>
            </a:r>
            <a:r>
              <a:rPr lang="en-US" dirty="0"/>
              <a:t> and recall values of </a:t>
            </a:r>
            <a:r>
              <a:rPr lang="en-US" b="1" dirty="0"/>
              <a:t>0.97</a:t>
            </a:r>
            <a:r>
              <a:rPr lang="en-US" dirty="0"/>
              <a:t> for class -1 and </a:t>
            </a:r>
            <a:r>
              <a:rPr lang="en-US" b="1" dirty="0"/>
              <a:t>0.73</a:t>
            </a:r>
            <a:r>
              <a:rPr lang="en-US" dirty="0"/>
              <a:t> for class 1. This shows the combined power of </a:t>
            </a:r>
            <a:r>
              <a:rPr lang="en-US" dirty="0" err="1"/>
              <a:t>Universum</a:t>
            </a:r>
            <a:r>
              <a:rPr lang="en-US" dirty="0"/>
              <a:t> points and quantum kernels in addressing class imbalance.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6329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SVM and TSVM</a:t>
            </a:r>
            <a:r>
              <a:rPr lang="en-US" dirty="0"/>
              <a:t> have difficulty addressing class imbalance, resulting in poor recall for minority </a:t>
            </a:r>
            <a:r>
              <a:rPr lang="en-US" dirty="0" err="1"/>
              <a:t>classes.</a:t>
            </a:r>
            <a:r>
              <a:rPr lang="en-US" b="1" dirty="0" err="1"/>
              <a:t>Universum</a:t>
            </a:r>
            <a:r>
              <a:rPr lang="en-US" b="1" dirty="0"/>
              <a:t>-based models (UTSVM, </a:t>
            </a:r>
            <a:r>
              <a:rPr lang="en-US" b="1" dirty="0" err="1"/>
              <a:t>Universum</a:t>
            </a:r>
            <a:r>
              <a:rPr lang="en-US" b="1" dirty="0"/>
              <a:t> QTSVM)</a:t>
            </a:r>
            <a:r>
              <a:rPr lang="en-US" dirty="0"/>
              <a:t> and </a:t>
            </a:r>
            <a:r>
              <a:rPr lang="en-US" b="1" dirty="0"/>
              <a:t>quantum-enhanced models</a:t>
            </a:r>
            <a:r>
              <a:rPr lang="en-US" dirty="0"/>
              <a:t> (QTSVM, </a:t>
            </a:r>
            <a:r>
              <a:rPr lang="en-US" dirty="0" err="1"/>
              <a:t>Universum</a:t>
            </a:r>
            <a:r>
              <a:rPr lang="en-US" dirty="0"/>
              <a:t> QTSVM) effectively handle imbalanced datasets, with </a:t>
            </a:r>
            <a:r>
              <a:rPr lang="en-US" b="1" dirty="0" err="1"/>
              <a:t>Universum</a:t>
            </a:r>
            <a:r>
              <a:rPr lang="en-US" b="1" dirty="0"/>
              <a:t> QTSVM</a:t>
            </a:r>
            <a:r>
              <a:rPr lang="en-US" dirty="0"/>
              <a:t> achieving the best recall scores overall.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643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SVM performs adequately</a:t>
            </a:r>
            <a:r>
              <a:rPr lang="en-US" dirty="0"/>
              <a:t> in balanced datasets but struggles with complex decision </a:t>
            </a:r>
            <a:r>
              <a:rPr lang="en-US" dirty="0" err="1"/>
              <a:t>boundaries.</a:t>
            </a:r>
            <a:r>
              <a:rPr lang="en-US" b="1" dirty="0" err="1"/>
              <a:t>TSVM</a:t>
            </a:r>
            <a:r>
              <a:rPr lang="en-US" b="1" dirty="0"/>
              <a:t> and QTSVM</a:t>
            </a:r>
            <a:r>
              <a:rPr lang="en-US" dirty="0"/>
              <a:t> leverage advanced techniques to improve recall, with QTSVM emerging as the most effective model for both straightforward and complex datasets.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417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Today, I will be presenting our work on applying machine learning models to various datasets. Here's the agenda for this presentation: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We'll start with an introduction to the datasets used in our experiments.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Then, I'll discuss the results obtained from different classification models.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Finally, I'll summarize the conclusions drawn from our study."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3341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 SVM models struggle with imbalanced datasets</a:t>
            </a:r>
            <a:r>
              <a:rPr lang="en-US" dirty="0"/>
              <a:t>, particularly those with subtle or overlapping class boundaries (e.g., Sentiment Labelled Sentences).</a:t>
            </a:r>
            <a:r>
              <a:rPr lang="en-US" b="1" dirty="0"/>
              <a:t>Twin SVM and </a:t>
            </a:r>
            <a:r>
              <a:rPr lang="en-US" b="1" dirty="0" err="1"/>
              <a:t>Universum</a:t>
            </a:r>
            <a:r>
              <a:rPr lang="en-US" b="1" dirty="0"/>
              <a:t>-based models</a:t>
            </a:r>
            <a:r>
              <a:rPr lang="en-US" dirty="0"/>
              <a:t> effectively address class imbalance, improving accuracy by refining the decision boundaries. </a:t>
            </a:r>
            <a:r>
              <a:rPr lang="en-US" b="1" dirty="0"/>
              <a:t>Quantum-enhanced models, especially QTSVM and </a:t>
            </a:r>
            <a:r>
              <a:rPr lang="en-US" b="1" dirty="0" err="1"/>
              <a:t>Universum</a:t>
            </a:r>
            <a:r>
              <a:rPr lang="en-US" b="1" dirty="0"/>
              <a:t> QTSVM</a:t>
            </a:r>
            <a:r>
              <a:rPr lang="en-US" dirty="0"/>
              <a:t>, outperform all other variants by leveraging advanced kernels and </a:t>
            </a:r>
            <a:r>
              <a:rPr lang="en-US" dirty="0" err="1"/>
              <a:t>Universum</a:t>
            </a:r>
            <a:r>
              <a:rPr lang="en-US" dirty="0"/>
              <a:t> points, achieving the highest accuracy across all datasets.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485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SVM struggles</a:t>
            </a:r>
            <a:r>
              <a:rPr lang="en-US" dirty="0"/>
              <a:t> with recall in imbalanced datasets, particularly for minority classes. </a:t>
            </a:r>
            <a:r>
              <a:rPr lang="en-US" b="1" dirty="0" err="1"/>
              <a:t>Universum</a:t>
            </a:r>
            <a:r>
              <a:rPr lang="en-US" b="1" dirty="0"/>
              <a:t>-based models</a:t>
            </a:r>
            <a:r>
              <a:rPr lang="en-US" dirty="0"/>
              <a:t> improve recall moderately, while </a:t>
            </a:r>
            <a:r>
              <a:rPr lang="en-US" b="1" dirty="0"/>
              <a:t>quantum-enhanced models</a:t>
            </a:r>
            <a:r>
              <a:rPr lang="en-US" dirty="0"/>
              <a:t> (especially </a:t>
            </a:r>
            <a:r>
              <a:rPr lang="en-US" dirty="0" err="1"/>
              <a:t>Universum</a:t>
            </a:r>
            <a:r>
              <a:rPr lang="en-US" dirty="0"/>
              <a:t> QTSVM) achieve the best results by effectively addressing class imbalance.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0012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Datasets like Cat and Dog, </a:t>
            </a:r>
            <a:r>
              <a:rPr lang="en-US" b="0" dirty="0" err="1"/>
              <a:t>DeFungi</a:t>
            </a:r>
            <a:r>
              <a:rPr lang="en-US" b="0" dirty="0"/>
              <a:t>, and Real Waste show consistently high recall across all SVM variants. Image data tends to have well-defined features (e.g., color, texture, shape) that are easier for models to differentiate, even in imbalanced scenarios. Advanced models (e.g., </a:t>
            </a:r>
            <a:r>
              <a:rPr lang="en-US" b="0" dirty="0" err="1"/>
              <a:t>Universum</a:t>
            </a:r>
            <a:r>
              <a:rPr lang="en-US" b="0" dirty="0"/>
              <a:t> QTSVM) still show slight improvements but are less critical due to the inherent separability of image features.</a:t>
            </a:r>
          </a:p>
          <a:p>
            <a:r>
              <a:rPr lang="en-US" b="0" dirty="0"/>
              <a:t>Datasets like Sentiment Labelled Sentence and QSAR Androgen Receptor exhibit significant drops in recall for standard models like SVM and TSVM.</a:t>
            </a:r>
          </a:p>
          <a:p>
            <a:r>
              <a:rPr lang="en-US" b="0" dirty="0"/>
              <a:t>Text data often has overlapping and subtle patterns (e.g., sentiment polarity or molecular descriptors), making it harder to distinguish between classes.</a:t>
            </a:r>
          </a:p>
          <a:p>
            <a:r>
              <a:rPr lang="en-US" b="0" dirty="0"/>
              <a:t>Advanced models such as QTSVM and </a:t>
            </a:r>
            <a:r>
              <a:rPr lang="en-US" b="0" dirty="0" err="1"/>
              <a:t>Universum</a:t>
            </a:r>
            <a:r>
              <a:rPr lang="en-US" b="0" dirty="0"/>
              <a:t> QTSVM outperform others, as they are better at capturing complex relationships in high-dimensional feature spaces.</a:t>
            </a:r>
            <a:endParaRPr lang="en-CN" b="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64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presents the performance of different models on the balanced cat and dog dataset. We used SVM, TSVM, QSVM, and QTSVM. Each classification report includes precision, recall, F1-score, and accuracy.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Achieved 96.50% accuracy. Both classes, -1 (dogs) and 1 (cats), were well-classified with F1-scores of 0.96 and 0.97, respectively. However, recall for class -1 is slightly lower (0.95), meaning a few dog images were misclassified.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Improved accuracy at 98.94%. Both classes showed equally high performance, with a recall of 0.99, indicating the model successfully identified nearly all instances from both classes.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Delivered an even better accuracy of 98.69%, with balanced performance across all metrics. Class -1 had a recall of 0.97, meaning a slight drop in identifying all dog instances compared to cats.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Reached a perfect 100% accuracy, precision, recall, and F1-score, demonstrating its ability to classify all instances correctly in the balanced dataset.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594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compares the performance of four models on the imbalanced cat and dog dataset: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Achieved 98.86% accuracy. The recall for class -1 (dogs) was perfect at 1.00, but for class 1 (cats), recall dropped to 0.87. This means some cats were misclassified.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Improved the recall for class 1 to 1.00, increasing the overall accuracy to 99.32%.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 and UTSVM: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Both models performed perfectly, achieving 100% accuracy and recall for all classes.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664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Here, we evaluate quantum-enhanced SVM models: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Delivered 99.09% accuracy, but the recall for class 1 was only 0.89, meaning some cats were misclassified.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Improved recall for class 1 to 0.91, resulting in a higher F1-score and accuracy of 99.20%. We can say adding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point, it help for classified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 and UQTSVM: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Achieved perfect scores across all metrics, indicating these models are highly effective for imbalanced datasets."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7739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presents the results of different models on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balanced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DeFungi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both classes have an equal number of samples (560 each). Let's analyze the performance of the models: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SVM: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Achieved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training accuracy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94.64%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Recall for class -1 is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indicating nearly all instances of class -1 were correctly identified.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Recall for class 1 is lower at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suggesting some misclassifications for this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Performed identically to SVM, with a training accuracy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94.64%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The recall distribution between the classes remains the same as SVM, highlighting no significant improvement from quantum kernels in this scenario.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 a perfect accuracy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both precision and recall reaching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classes. This indicates TSVM created a highly effective decision boundary for this dataset.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Similarly, QTSVM 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leveraging quantum-enhanced features to perfectly classify all samples.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823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presents the results of different models on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imbalanced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DeFungi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where class -1 (majority) has 3539 samples, and class 1 (minority) has 575 samples.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97.57%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perfect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-1 but only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0.83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highlights the model's bias toward the majority class, leading to misclassifications in the minority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Similar accuracy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97.50%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slightly improved recall for class 1 at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The use 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slightly reduced the bias toward the majority class.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Performed better, achieving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99.32%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improved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TSVM's ability to create separate hyperplanes for each class helped address the imbalance.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Delivered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99.05%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a recall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0.94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class 1. The incorporation 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further refined the decision boundary."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383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evaluates quantum-enhanced models: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97.23%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but the recall for class 1 dropped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0.80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showing a significant bias toward the majority class despite using quantum kernels.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Improved accuracy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96.99%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but the recall for class 1 remained low at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0.78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indicating challenges in addressing the class imbalance.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 and UQTSVM: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Both models 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perfect accuracy (100%)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recall values of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classes. These models effectively leveraged quantum-enhanced kernels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Universum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points to create optimal decision boundaries."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085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presents the results of different models on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balanced Real Waste dataset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which contains 334 samples of class -1 and 338 samples of class 1.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95.39%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recall for class -1 (glass) was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0.94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and for class 1 (metal) it was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0.97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indicating a slight tendency to misclassify some glass samples as metal.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Improved accuracy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99.55%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near-perfect recall for both classes. Recall for class -1 was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0.99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and for class 1 it was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demonstrating better performance over SVM.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with both precision and recall reaching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1.00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classes. This indicates TSVM perfectly separated the two classes in the balanced dataset.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QTSVM: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Similarly, QTSVM 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 accuracy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leveraging quantum kernels to deliver perfect performance in all metrics.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844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0158" y="-2376897"/>
            <a:ext cx="10172286" cy="15705235"/>
            <a:chOff x="0" y="0"/>
            <a:chExt cx="13563048" cy="2094031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8232188">
              <a:off x="500684" y="2944226"/>
              <a:ext cx="10921817" cy="5753765"/>
              <a:chOff x="0" y="0"/>
              <a:chExt cx="1610360" cy="8483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31750" y="0"/>
                <a:ext cx="1675130" cy="880110"/>
              </a:xfrm>
              <a:custGeom>
                <a:avLst/>
                <a:gdLst/>
                <a:ahLst/>
                <a:cxnLst/>
                <a:rect l="l" t="t" r="r" b="b"/>
                <a:pathLst>
                  <a:path w="1675130" h="880110">
                    <a:moveTo>
                      <a:pt x="266700" y="848360"/>
                    </a:moveTo>
                    <a:cubicBezTo>
                      <a:pt x="236220" y="848360"/>
                      <a:pt x="205740" y="842010"/>
                      <a:pt x="175260" y="829310"/>
                    </a:cubicBezTo>
                    <a:cubicBezTo>
                      <a:pt x="55880" y="778510"/>
                      <a:pt x="0" y="641350"/>
                      <a:pt x="50800" y="521970"/>
                    </a:cubicBezTo>
                    <a:cubicBezTo>
                      <a:pt x="184150" y="204470"/>
                      <a:pt x="492760" y="0"/>
                      <a:pt x="836930" y="0"/>
                    </a:cubicBezTo>
                    <a:cubicBezTo>
                      <a:pt x="1181100" y="0"/>
                      <a:pt x="1489710" y="204470"/>
                      <a:pt x="1624330" y="521970"/>
                    </a:cubicBezTo>
                    <a:cubicBezTo>
                      <a:pt x="1675130" y="641350"/>
                      <a:pt x="1619250" y="779780"/>
                      <a:pt x="1499870" y="829310"/>
                    </a:cubicBezTo>
                    <a:cubicBezTo>
                      <a:pt x="1380490" y="880110"/>
                      <a:pt x="1242060" y="824230"/>
                      <a:pt x="1192530" y="704850"/>
                    </a:cubicBezTo>
                    <a:cubicBezTo>
                      <a:pt x="1131570" y="562610"/>
                      <a:pt x="991870" y="469900"/>
                      <a:pt x="836930" y="469900"/>
                    </a:cubicBezTo>
                    <a:cubicBezTo>
                      <a:pt x="681990" y="469900"/>
                      <a:pt x="543560" y="562610"/>
                      <a:pt x="482600" y="704850"/>
                    </a:cubicBezTo>
                    <a:cubicBezTo>
                      <a:pt x="445770" y="793750"/>
                      <a:pt x="358140" y="848360"/>
                      <a:pt x="266700" y="848360"/>
                    </a:cubicBezTo>
                    <a:close/>
                  </a:path>
                </a:pathLst>
              </a:custGeom>
              <a:solidFill>
                <a:srgbClr val="EC5E1E"/>
              </a:solidFill>
            </p:spPr>
            <p:txBody>
              <a:bodyPr/>
              <a:lstStyle/>
              <a:p>
                <a:endParaRPr lang="en-CN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-6656644">
              <a:off x="6512268" y="8194193"/>
              <a:ext cx="8147793" cy="3213801"/>
              <a:chOff x="0" y="0"/>
              <a:chExt cx="1030326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3032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30326" h="406400">
                    <a:moveTo>
                      <a:pt x="827126" y="0"/>
                    </a:moveTo>
                    <a:cubicBezTo>
                      <a:pt x="939351" y="0"/>
                      <a:pt x="1030326" y="90976"/>
                      <a:pt x="1030326" y="203200"/>
                    </a:cubicBezTo>
                    <a:cubicBezTo>
                      <a:pt x="1030326" y="315424"/>
                      <a:pt x="939351" y="406400"/>
                      <a:pt x="82712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28ECC"/>
              </a:solidFill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030326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8100000">
              <a:off x="1999992" y="13878239"/>
              <a:ext cx="12215762" cy="3213801"/>
              <a:chOff x="0" y="0"/>
              <a:chExt cx="1544740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474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544740" h="406400">
                    <a:moveTo>
                      <a:pt x="1341540" y="0"/>
                    </a:moveTo>
                    <a:cubicBezTo>
                      <a:pt x="1453764" y="0"/>
                      <a:pt x="1544740" y="90976"/>
                      <a:pt x="1544740" y="203200"/>
                    </a:cubicBezTo>
                    <a:cubicBezTo>
                      <a:pt x="1544740" y="315424"/>
                      <a:pt x="1453764" y="406400"/>
                      <a:pt x="134154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83635"/>
              </a:solidFill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4474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1256644">
              <a:off x="8097421" y="5890191"/>
              <a:ext cx="3213801" cy="321380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BF02"/>
              </a:solidFill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1256644">
              <a:off x="9881018" y="10498194"/>
              <a:ext cx="3213801" cy="321380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5E1E"/>
              </a:solidFill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028700" y="1606664"/>
            <a:ext cx="9198116" cy="7241901"/>
            <a:chOff x="0" y="0"/>
            <a:chExt cx="12264155" cy="9655868"/>
          </a:xfrm>
        </p:grpSpPr>
        <p:sp>
          <p:nvSpPr>
            <p:cNvPr id="18" name="Freeform 18"/>
            <p:cNvSpPr/>
            <p:nvPr/>
          </p:nvSpPr>
          <p:spPr>
            <a:xfrm>
              <a:off x="0" y="7535341"/>
              <a:ext cx="4894863" cy="542885"/>
            </a:xfrm>
            <a:custGeom>
              <a:avLst/>
              <a:gdLst/>
              <a:ahLst/>
              <a:cxnLst/>
              <a:rect l="l" t="t" r="r" b="b"/>
              <a:pathLst>
                <a:path w="4894863" h="542885">
                  <a:moveTo>
                    <a:pt x="0" y="0"/>
                  </a:moveTo>
                  <a:lnTo>
                    <a:pt x="4894863" y="0"/>
                  </a:lnTo>
                  <a:lnTo>
                    <a:pt x="4894863" y="542885"/>
                  </a:lnTo>
                  <a:lnTo>
                    <a:pt x="0" y="542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4300"/>
              <a:ext cx="11854345" cy="714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77"/>
                </a:lnSpc>
              </a:pPr>
              <a:r>
                <a:rPr lang="en-US" sz="9608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Addressing Fairness Issues in Imbalance Datasets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31283"/>
              <a:ext cx="12264155" cy="1124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Data Science Parcticum - DATA793</a:t>
              </a:r>
            </a:p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Ting Yi Chuang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396811" cy="3027498"/>
          </a:xfrm>
          <a:custGeom>
            <a:avLst/>
            <a:gdLst/>
            <a:ahLst/>
            <a:cxnLst/>
            <a:rect l="l" t="t" r="r" b="b"/>
            <a:pathLst>
              <a:path w="6396811" h="3027498">
                <a:moveTo>
                  <a:pt x="0" y="0"/>
                </a:moveTo>
                <a:lnTo>
                  <a:pt x="6396811" y="0"/>
                </a:lnTo>
                <a:lnTo>
                  <a:pt x="6396811" y="3027498"/>
                </a:lnTo>
                <a:lnTo>
                  <a:pt x="0" y="302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53153"/>
            <a:ext cx="6519945" cy="3085776"/>
          </a:xfrm>
          <a:custGeom>
            <a:avLst/>
            <a:gdLst/>
            <a:ahLst/>
            <a:cxnLst/>
            <a:rect l="l" t="t" r="r" b="b"/>
            <a:pathLst>
              <a:path w="6519945" h="3085776">
                <a:moveTo>
                  <a:pt x="0" y="0"/>
                </a:moveTo>
                <a:lnTo>
                  <a:pt x="6519945" y="0"/>
                </a:lnTo>
                <a:lnTo>
                  <a:pt x="6519945" y="3085775"/>
                </a:lnTo>
                <a:lnTo>
                  <a:pt x="0" y="3085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396811" cy="3027498"/>
          </a:xfrm>
          <a:custGeom>
            <a:avLst/>
            <a:gdLst/>
            <a:ahLst/>
            <a:cxnLst/>
            <a:rect l="l" t="t" r="r" b="b"/>
            <a:pathLst>
              <a:path w="6396811" h="3027498">
                <a:moveTo>
                  <a:pt x="0" y="0"/>
                </a:moveTo>
                <a:lnTo>
                  <a:pt x="6396811" y="0"/>
                </a:lnTo>
                <a:lnTo>
                  <a:pt x="6396811" y="3027498"/>
                </a:lnTo>
                <a:lnTo>
                  <a:pt x="0" y="3027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19945" cy="3085776"/>
          </a:xfrm>
          <a:custGeom>
            <a:avLst/>
            <a:gdLst/>
            <a:ahLst/>
            <a:cxnLst/>
            <a:rect l="l" t="t" r="r" b="b"/>
            <a:pathLst>
              <a:path w="6519945" h="3085776">
                <a:moveTo>
                  <a:pt x="0" y="0"/>
                </a:moveTo>
                <a:lnTo>
                  <a:pt x="6519945" y="0"/>
                </a:lnTo>
                <a:lnTo>
                  <a:pt x="6519945" y="3085776"/>
                </a:lnTo>
                <a:lnTo>
                  <a:pt x="0" y="3085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DeFungi-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623"/>
            <a:ext cx="891332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102259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432" y="2422623"/>
            <a:ext cx="102259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10225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UQTSVM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AutoShape 3"/>
          <p:cNvSpPr/>
          <p:nvPr/>
        </p:nvSpPr>
        <p:spPr>
          <a:xfrm flipH="1">
            <a:off x="1028700" y="3418948"/>
            <a:ext cx="38100" cy="5339710"/>
          </a:xfrm>
          <a:prstGeom prst="line">
            <a:avLst/>
          </a:prstGeom>
          <a:ln w="76200" cap="flat">
            <a:solidFill>
              <a:srgbClr val="028E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6790261" y="4269927"/>
            <a:ext cx="11301259" cy="2811188"/>
          </a:xfrm>
          <a:custGeom>
            <a:avLst/>
            <a:gdLst/>
            <a:ahLst/>
            <a:cxnLst/>
            <a:rect l="l" t="t" r="r" b="b"/>
            <a:pathLst>
              <a:path w="11301259" h="2811188">
                <a:moveTo>
                  <a:pt x="0" y="0"/>
                </a:moveTo>
                <a:lnTo>
                  <a:pt x="11301259" y="0"/>
                </a:lnTo>
                <a:lnTo>
                  <a:pt x="11301259" y="2811188"/>
                </a:lnTo>
                <a:lnTo>
                  <a:pt x="0" y="281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1194033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Dataset Introduction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91123" y="3267539"/>
            <a:ext cx="5507746" cy="3375656"/>
            <a:chOff x="0" y="0"/>
            <a:chExt cx="7343662" cy="4500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343662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9"/>
                </a:lnSpc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Real Waste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7775"/>
              <a:ext cx="7343662" cy="3713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An image classification dataset of waste items across 9 major material types, collected within an authentic landfill environment.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glass, class-1 is metal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420 for both classes</a:t>
              </a:r>
            </a:p>
            <a:p>
              <a:pPr algn="l">
                <a:lnSpc>
                  <a:spcPts val="2826"/>
                </a:lnSpc>
              </a:pPr>
              <a:endPara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1123" y="7014440"/>
            <a:ext cx="5507746" cy="174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</a:t>
            </a: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ed data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Randomly select 420 glass, 790 metal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370, obtained from glass and metal pictures</a:t>
            </a:r>
          </a:p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endParaRPr lang="en-US" sz="1800" u="none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31821" y="2853153"/>
            <a:ext cx="6577191" cy="3091280"/>
          </a:xfrm>
          <a:custGeom>
            <a:avLst/>
            <a:gdLst/>
            <a:ahLst/>
            <a:cxnLst/>
            <a:rect l="l" t="t" r="r" b="b"/>
            <a:pathLst>
              <a:path w="6577191" h="3091280">
                <a:moveTo>
                  <a:pt x="0" y="0"/>
                </a:moveTo>
                <a:lnTo>
                  <a:pt x="6577190" y="0"/>
                </a:lnTo>
                <a:lnTo>
                  <a:pt x="6577190" y="3091279"/>
                </a:lnTo>
                <a:lnTo>
                  <a:pt x="0" y="309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1028700" y="6519507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9144000" y="2853153"/>
            <a:ext cx="6577191" cy="3091280"/>
          </a:xfrm>
          <a:custGeom>
            <a:avLst/>
            <a:gdLst/>
            <a:ahLst/>
            <a:cxnLst/>
            <a:rect l="l" t="t" r="r" b="b"/>
            <a:pathLst>
              <a:path w="6577191" h="3091280">
                <a:moveTo>
                  <a:pt x="0" y="0"/>
                </a:moveTo>
                <a:lnTo>
                  <a:pt x="6577191" y="0"/>
                </a:lnTo>
                <a:lnTo>
                  <a:pt x="6577191" y="3091279"/>
                </a:lnTo>
                <a:lnTo>
                  <a:pt x="0" y="3091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77191" cy="3091280"/>
          </a:xfrm>
          <a:custGeom>
            <a:avLst/>
            <a:gdLst/>
            <a:ahLst/>
            <a:cxnLst/>
            <a:rect l="l" t="t" r="r" b="b"/>
            <a:pathLst>
              <a:path w="6577191" h="3091280">
                <a:moveTo>
                  <a:pt x="0" y="0"/>
                </a:moveTo>
                <a:lnTo>
                  <a:pt x="6577191" y="0"/>
                </a:lnTo>
                <a:lnTo>
                  <a:pt x="6577191" y="3091280"/>
                </a:lnTo>
                <a:lnTo>
                  <a:pt x="0" y="3091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Real Waste- 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710357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9906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422200"/>
            <a:ext cx="841623" cy="307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088977"/>
            <a:ext cx="9906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40716"/>
            <a:ext cx="6546407" cy="3076811"/>
          </a:xfrm>
          <a:custGeom>
            <a:avLst/>
            <a:gdLst/>
            <a:ahLst/>
            <a:cxnLst/>
            <a:rect l="l" t="t" r="r" b="b"/>
            <a:pathLst>
              <a:path w="6546407" h="3076811">
                <a:moveTo>
                  <a:pt x="0" y="0"/>
                </a:moveTo>
                <a:lnTo>
                  <a:pt x="6546407" y="0"/>
                </a:lnTo>
                <a:lnTo>
                  <a:pt x="6546407" y="3076811"/>
                </a:lnTo>
                <a:lnTo>
                  <a:pt x="0" y="307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9432" y="2840716"/>
            <a:ext cx="6546407" cy="3076811"/>
          </a:xfrm>
          <a:custGeom>
            <a:avLst/>
            <a:gdLst/>
            <a:ahLst/>
            <a:cxnLst/>
            <a:rect l="l" t="t" r="r" b="b"/>
            <a:pathLst>
              <a:path w="6546407" h="3076811">
                <a:moveTo>
                  <a:pt x="0" y="0"/>
                </a:moveTo>
                <a:lnTo>
                  <a:pt x="6546407" y="0"/>
                </a:lnTo>
                <a:lnTo>
                  <a:pt x="6546407" y="3076811"/>
                </a:lnTo>
                <a:lnTo>
                  <a:pt x="0" y="3076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51839" cy="3079364"/>
          </a:xfrm>
          <a:custGeom>
            <a:avLst/>
            <a:gdLst/>
            <a:ahLst/>
            <a:cxnLst/>
            <a:rect l="l" t="t" r="r" b="b"/>
            <a:pathLst>
              <a:path w="6551839" h="3079364">
                <a:moveTo>
                  <a:pt x="0" y="0"/>
                </a:moveTo>
                <a:lnTo>
                  <a:pt x="6551839" y="0"/>
                </a:lnTo>
                <a:lnTo>
                  <a:pt x="6551839" y="3079364"/>
                </a:lnTo>
                <a:lnTo>
                  <a:pt x="0" y="3079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Real Waste-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699641" cy="294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69964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358" y="2422200"/>
            <a:ext cx="830759" cy="294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10613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UTSVM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5"/>
                </a:lnTo>
                <a:lnTo>
                  <a:pt x="0" y="308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53153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5"/>
                </a:lnTo>
                <a:lnTo>
                  <a:pt x="0" y="3085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6"/>
                </a:lnTo>
                <a:lnTo>
                  <a:pt x="0" y="3085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9432" y="6519507"/>
            <a:ext cx="6678660" cy="3138970"/>
          </a:xfrm>
          <a:custGeom>
            <a:avLst/>
            <a:gdLst/>
            <a:ahLst/>
            <a:cxnLst/>
            <a:rect l="l" t="t" r="r" b="b"/>
            <a:pathLst>
              <a:path w="6678660" h="3138970">
                <a:moveTo>
                  <a:pt x="0" y="0"/>
                </a:moveTo>
                <a:lnTo>
                  <a:pt x="6678660" y="0"/>
                </a:lnTo>
                <a:lnTo>
                  <a:pt x="6678660" y="3138970"/>
                </a:lnTo>
                <a:lnTo>
                  <a:pt x="0" y="3138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Real Waste-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623"/>
            <a:ext cx="841623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1022598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432" y="2422623"/>
            <a:ext cx="1022598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1213768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UQTSVM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AutoShape 3"/>
          <p:cNvSpPr/>
          <p:nvPr/>
        </p:nvSpPr>
        <p:spPr>
          <a:xfrm>
            <a:off x="1028700" y="3418948"/>
            <a:ext cx="0" cy="5692135"/>
          </a:xfrm>
          <a:prstGeom prst="line">
            <a:avLst/>
          </a:prstGeom>
          <a:ln w="76200" cap="flat">
            <a:solidFill>
              <a:srgbClr val="03AB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4" name="TextBox 4"/>
          <p:cNvSpPr txBox="1"/>
          <p:nvPr/>
        </p:nvSpPr>
        <p:spPr>
          <a:xfrm>
            <a:off x="1028700" y="1104900"/>
            <a:ext cx="1194033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Dataset Introduction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1123" y="3267539"/>
            <a:ext cx="6016796" cy="2670806"/>
            <a:chOff x="0" y="0"/>
            <a:chExt cx="8022394" cy="356107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022394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9"/>
                </a:lnSpc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Sentiment Labelled Sentences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7775"/>
              <a:ext cx="8022394" cy="2773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The sentences come from three different websites: imdb.com amazon.com yelp.com 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Score is either 1 (for positive) or -1 (for negative) 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1386, class -1 is 1362</a:t>
              </a:r>
            </a:p>
            <a:p>
              <a:pPr algn="l">
                <a:lnSpc>
                  <a:spcPts val="2826"/>
                </a:lnSpc>
              </a:pPr>
              <a:endPara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1123" y="7014440"/>
            <a:ext cx="5507746" cy="209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</a:t>
            </a: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ed data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Randomly select  200 for positive, 1300 for negative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1100, obtained from class 1 and class -1</a:t>
            </a:r>
          </a:p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endParaRPr lang="en-US" sz="1800" u="none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9" name="AutoShape 9"/>
          <p:cNvSpPr/>
          <p:nvPr/>
        </p:nvSpPr>
        <p:spPr>
          <a:xfrm flipH="1">
            <a:off x="9144000" y="3418948"/>
            <a:ext cx="38100" cy="5339710"/>
          </a:xfrm>
          <a:prstGeom prst="line">
            <a:avLst/>
          </a:prstGeom>
          <a:ln w="76200" cap="flat">
            <a:solidFill>
              <a:srgbClr val="EC5E1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grpSp>
        <p:nvGrpSpPr>
          <p:cNvPr id="10" name="Group 10"/>
          <p:cNvGrpSpPr/>
          <p:nvPr/>
        </p:nvGrpSpPr>
        <p:grpSpPr>
          <a:xfrm>
            <a:off x="9584053" y="3267539"/>
            <a:ext cx="5988287" cy="3082667"/>
            <a:chOff x="0" y="0"/>
            <a:chExt cx="7984383" cy="411022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7984383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69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QSAR androgen receptor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7775"/>
              <a:ext cx="7984383" cy="332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Classify 1687 chemicals into 2 classes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binder to androgen receptor/positive, class -1 is non-binder to androgen receptor /negative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 err="1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Downsample</a:t>
              </a: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 the majority class</a:t>
              </a:r>
            </a:p>
            <a:p>
              <a:pPr marL="0" lvl="1" indent="0" algn="l">
                <a:lnSpc>
                  <a:spcPts val="2826"/>
                </a:lnSpc>
                <a:spcBef>
                  <a:spcPct val="0"/>
                </a:spcBef>
              </a:pPr>
              <a:endParaRPr lang="en-US" sz="18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31678" y="7014440"/>
            <a:ext cx="5940662" cy="1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Imbalanced data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Postive has 199, negative has 1488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1289, obtained from postive class and negative class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786055"/>
            <a:ext cx="6240612" cy="2994233"/>
          </a:xfrm>
          <a:custGeom>
            <a:avLst/>
            <a:gdLst/>
            <a:ahLst/>
            <a:cxnLst/>
            <a:rect l="l" t="t" r="r" b="b"/>
            <a:pathLst>
              <a:path w="6240612" h="2994233">
                <a:moveTo>
                  <a:pt x="0" y="0"/>
                </a:moveTo>
                <a:lnTo>
                  <a:pt x="6240612" y="0"/>
                </a:lnTo>
                <a:lnTo>
                  <a:pt x="6240612" y="2994233"/>
                </a:lnTo>
                <a:lnTo>
                  <a:pt x="0" y="2994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1028700" y="6538557"/>
            <a:ext cx="6240612" cy="2905934"/>
          </a:xfrm>
          <a:custGeom>
            <a:avLst/>
            <a:gdLst/>
            <a:ahLst/>
            <a:cxnLst/>
            <a:rect l="l" t="t" r="r" b="b"/>
            <a:pathLst>
              <a:path w="6240612" h="2905934">
                <a:moveTo>
                  <a:pt x="0" y="0"/>
                </a:moveTo>
                <a:lnTo>
                  <a:pt x="6240612" y="0"/>
                </a:lnTo>
                <a:lnTo>
                  <a:pt x="6240612" y="2905934"/>
                </a:lnTo>
                <a:lnTo>
                  <a:pt x="0" y="2905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9144000" y="2786055"/>
            <a:ext cx="6240612" cy="2946076"/>
          </a:xfrm>
          <a:custGeom>
            <a:avLst/>
            <a:gdLst/>
            <a:ahLst/>
            <a:cxnLst/>
            <a:rect l="l" t="t" r="r" b="b"/>
            <a:pathLst>
              <a:path w="6240612" h="2946076">
                <a:moveTo>
                  <a:pt x="0" y="0"/>
                </a:moveTo>
                <a:lnTo>
                  <a:pt x="6240612" y="0"/>
                </a:lnTo>
                <a:lnTo>
                  <a:pt x="6240612" y="2946076"/>
                </a:lnTo>
                <a:lnTo>
                  <a:pt x="0" y="294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38557"/>
            <a:ext cx="6240612" cy="3008867"/>
          </a:xfrm>
          <a:custGeom>
            <a:avLst/>
            <a:gdLst/>
            <a:ahLst/>
            <a:cxnLst/>
            <a:rect l="l" t="t" r="r" b="b"/>
            <a:pathLst>
              <a:path w="6240612" h="3008867">
                <a:moveTo>
                  <a:pt x="0" y="0"/>
                </a:moveTo>
                <a:lnTo>
                  <a:pt x="6240612" y="0"/>
                </a:lnTo>
                <a:lnTo>
                  <a:pt x="6240612" y="3008867"/>
                </a:lnTo>
                <a:lnTo>
                  <a:pt x="0" y="3008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6961955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Sentiment Labelled Sentences- 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710357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088977"/>
            <a:ext cx="990599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422200"/>
            <a:ext cx="841623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088977"/>
            <a:ext cx="9906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40716"/>
            <a:ext cx="6546407" cy="3076811"/>
          </a:xfrm>
          <a:custGeom>
            <a:avLst/>
            <a:gdLst/>
            <a:ahLst/>
            <a:cxnLst/>
            <a:rect l="l" t="t" r="r" b="b"/>
            <a:pathLst>
              <a:path w="6546407" h="3076811">
                <a:moveTo>
                  <a:pt x="0" y="0"/>
                </a:moveTo>
                <a:lnTo>
                  <a:pt x="6546407" y="0"/>
                </a:lnTo>
                <a:lnTo>
                  <a:pt x="6546407" y="3076811"/>
                </a:lnTo>
                <a:lnTo>
                  <a:pt x="0" y="307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40716"/>
            <a:ext cx="6588389" cy="3096543"/>
          </a:xfrm>
          <a:custGeom>
            <a:avLst/>
            <a:gdLst/>
            <a:ahLst/>
            <a:cxnLst/>
            <a:rect l="l" t="t" r="r" b="b"/>
            <a:pathLst>
              <a:path w="6588389" h="3096543">
                <a:moveTo>
                  <a:pt x="0" y="0"/>
                </a:moveTo>
                <a:lnTo>
                  <a:pt x="6588389" y="0"/>
                </a:lnTo>
                <a:lnTo>
                  <a:pt x="6588389" y="3096543"/>
                </a:lnTo>
                <a:lnTo>
                  <a:pt x="0" y="3096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41083" cy="3074309"/>
          </a:xfrm>
          <a:custGeom>
            <a:avLst/>
            <a:gdLst/>
            <a:ahLst/>
            <a:cxnLst/>
            <a:rect l="l" t="t" r="r" b="b"/>
            <a:pathLst>
              <a:path w="6541083" h="3074309">
                <a:moveTo>
                  <a:pt x="0" y="0"/>
                </a:moveTo>
                <a:lnTo>
                  <a:pt x="6541083" y="0"/>
                </a:lnTo>
                <a:lnTo>
                  <a:pt x="6541083" y="3074309"/>
                </a:lnTo>
                <a:lnTo>
                  <a:pt x="0" y="3074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88389" cy="3096543"/>
          </a:xfrm>
          <a:custGeom>
            <a:avLst/>
            <a:gdLst/>
            <a:ahLst/>
            <a:cxnLst/>
            <a:rect l="l" t="t" r="r" b="b"/>
            <a:pathLst>
              <a:path w="6588389" h="3096543">
                <a:moveTo>
                  <a:pt x="0" y="0"/>
                </a:moveTo>
                <a:lnTo>
                  <a:pt x="6588389" y="0"/>
                </a:lnTo>
                <a:lnTo>
                  <a:pt x="6588389" y="3096543"/>
                </a:lnTo>
                <a:lnTo>
                  <a:pt x="0" y="309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7259300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Sentiment Labelled Sentences-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699641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088977"/>
            <a:ext cx="985167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358" y="2422200"/>
            <a:ext cx="830833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9851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UTSVM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5"/>
                </a:lnTo>
                <a:lnTo>
                  <a:pt x="0" y="308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53153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5"/>
                </a:lnTo>
                <a:lnTo>
                  <a:pt x="0" y="3085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3079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6"/>
                </a:lnTo>
                <a:lnTo>
                  <a:pt x="0" y="3085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3079"/>
            <a:ext cx="6565480" cy="3085776"/>
          </a:xfrm>
          <a:custGeom>
            <a:avLst/>
            <a:gdLst/>
            <a:ahLst/>
            <a:cxnLst/>
            <a:rect l="l" t="t" r="r" b="b"/>
            <a:pathLst>
              <a:path w="6565480" h="3085776">
                <a:moveTo>
                  <a:pt x="0" y="0"/>
                </a:moveTo>
                <a:lnTo>
                  <a:pt x="6565480" y="0"/>
                </a:lnTo>
                <a:lnTo>
                  <a:pt x="6565480" y="3085776"/>
                </a:lnTo>
                <a:lnTo>
                  <a:pt x="0" y="3085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2422623"/>
            <a:ext cx="841623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88977"/>
            <a:ext cx="10287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9432" y="2422624"/>
            <a:ext cx="1022598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432" y="6088977"/>
            <a:ext cx="12137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UQTSVM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04900"/>
            <a:ext cx="17259300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Sentiment Labelled Sentences- Imbalanced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AutoShape 3"/>
          <p:cNvSpPr/>
          <p:nvPr/>
        </p:nvSpPr>
        <p:spPr>
          <a:xfrm>
            <a:off x="1028700" y="3418948"/>
            <a:ext cx="0" cy="5692135"/>
          </a:xfrm>
          <a:prstGeom prst="line">
            <a:avLst/>
          </a:prstGeom>
          <a:ln w="76200" cap="flat">
            <a:solidFill>
              <a:srgbClr val="03AB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4" name="TextBox 4"/>
          <p:cNvSpPr txBox="1"/>
          <p:nvPr/>
        </p:nvSpPr>
        <p:spPr>
          <a:xfrm>
            <a:off x="1028700" y="1104900"/>
            <a:ext cx="1194033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Dataset Introduction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99218" y="3179562"/>
            <a:ext cx="6016796" cy="2723594"/>
            <a:chOff x="0" y="0"/>
            <a:chExt cx="8022394" cy="363145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022394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9"/>
                </a:lnSpc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Sentiment Labelled Sentences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7775"/>
              <a:ext cx="8022394" cy="2843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The sentences come from three different websites: </a:t>
              </a:r>
              <a:r>
                <a:rPr lang="en-US" sz="1800" dirty="0" err="1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imdb.com</a:t>
              </a: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, </a:t>
              </a:r>
              <a:r>
                <a:rPr lang="en-US" sz="1800" dirty="0" err="1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amazon.com</a:t>
              </a: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, </a:t>
              </a:r>
              <a:r>
                <a:rPr lang="en-US" sz="1800" dirty="0" err="1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yelp.com</a:t>
              </a: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 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Score is either 1 (for positive) or -1 (for negative) 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1386, class -1 is 1362</a:t>
              </a:r>
            </a:p>
            <a:p>
              <a:pPr algn="l">
                <a:lnSpc>
                  <a:spcPts val="2826"/>
                </a:lnSpc>
              </a:pPr>
              <a:endParaRPr lang="en-US" sz="18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1123" y="7014440"/>
            <a:ext cx="5507746" cy="209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</a:t>
            </a:r>
            <a:r>
              <a:rPr lang="en-US" sz="1800" u="none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ed data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Randomly select  200 for positive, 1300 for negative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dirty="0" err="1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</a:t>
            </a:r>
            <a:r>
              <a:rPr lang="en-US" sz="1800" u="none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point is 1100, obtained from class 1 and class -1</a:t>
            </a:r>
          </a:p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endParaRPr lang="en-US" sz="1800" u="none" dirty="0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9" name="AutoShape 9"/>
          <p:cNvSpPr/>
          <p:nvPr/>
        </p:nvSpPr>
        <p:spPr>
          <a:xfrm flipH="1">
            <a:off x="9144000" y="3418948"/>
            <a:ext cx="38100" cy="5339710"/>
          </a:xfrm>
          <a:prstGeom prst="line">
            <a:avLst/>
          </a:prstGeom>
          <a:ln w="76200" cap="flat">
            <a:solidFill>
              <a:srgbClr val="EC5E1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grpSp>
        <p:nvGrpSpPr>
          <p:cNvPr id="10" name="Group 10"/>
          <p:cNvGrpSpPr/>
          <p:nvPr/>
        </p:nvGrpSpPr>
        <p:grpSpPr>
          <a:xfrm>
            <a:off x="9584053" y="3267539"/>
            <a:ext cx="5339718" cy="3023231"/>
            <a:chOff x="0" y="0"/>
            <a:chExt cx="7119625" cy="403097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7119625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69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QSAR androgen receptor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7775"/>
              <a:ext cx="7119625" cy="3243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Classify 1687 chemicals into 2 classes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binder to androgen receptor/positive, class -1 is non-binder to androgen receptor /negative)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Downsample the majority class</a:t>
              </a:r>
            </a:p>
            <a:p>
              <a:pPr marL="0" lvl="1" indent="0" algn="l">
                <a:lnSpc>
                  <a:spcPts val="2826"/>
                </a:lnSpc>
                <a:spcBef>
                  <a:spcPct val="0"/>
                </a:spcBef>
              </a:pPr>
              <a:endPara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31678" y="7014440"/>
            <a:ext cx="5292093" cy="1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Imbalanced data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Postive has 199, negative has 1488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1289, obtained from postive class and negative class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4751705">
            <a:off x="-133102" y="6071750"/>
            <a:ext cx="7875010" cy="4148665"/>
            <a:chOff x="0" y="0"/>
            <a:chExt cx="1610360" cy="848360"/>
          </a:xfrm>
        </p:grpSpPr>
        <p:sp>
          <p:nvSpPr>
            <p:cNvPr id="4" name="Freeform 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BBF02"/>
            </a:solidFill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7097" y="4433368"/>
            <a:ext cx="2287790" cy="228779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8ECC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54770" y="5143500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3AB87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104900"/>
            <a:ext cx="9198116" cy="83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857802"/>
            <a:ext cx="7386958" cy="237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710"/>
              </a:lnSpc>
              <a:buAutoNum type="arabicPeriod"/>
            </a:pPr>
            <a:r>
              <a:rPr lang="en-US" sz="30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Dataset Introduction</a:t>
            </a:r>
          </a:p>
          <a:p>
            <a:pPr marL="647700" lvl="1" indent="-323850" algn="l">
              <a:lnSpc>
                <a:spcPts val="4710"/>
              </a:lnSpc>
              <a:buAutoNum type="arabicPeriod"/>
            </a:pPr>
            <a:r>
              <a:rPr lang="en-US" sz="30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Result</a:t>
            </a:r>
          </a:p>
          <a:p>
            <a:pPr marL="647700" lvl="1" indent="-323850" algn="l">
              <a:lnSpc>
                <a:spcPts val="4710"/>
              </a:lnSpc>
              <a:buAutoNum type="arabicPeriod"/>
            </a:pPr>
            <a:r>
              <a:rPr lang="en-US" sz="30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Summary</a:t>
            </a:r>
          </a:p>
          <a:p>
            <a:pPr marL="647700" lvl="1" indent="-323850" algn="l">
              <a:lnSpc>
                <a:spcPts val="4710"/>
              </a:lnSpc>
              <a:buAutoNum type="arabicPeriod"/>
            </a:pPr>
            <a:r>
              <a:rPr lang="en-US" sz="3000" dirty="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75176"/>
            <a:ext cx="6240612" cy="2856955"/>
          </a:xfrm>
          <a:custGeom>
            <a:avLst/>
            <a:gdLst/>
            <a:ahLst/>
            <a:cxnLst/>
            <a:rect l="l" t="t" r="r" b="b"/>
            <a:pathLst>
              <a:path w="6240612" h="2856955">
                <a:moveTo>
                  <a:pt x="0" y="0"/>
                </a:moveTo>
                <a:lnTo>
                  <a:pt x="6240612" y="0"/>
                </a:lnTo>
                <a:lnTo>
                  <a:pt x="6240612" y="2856955"/>
                </a:lnTo>
                <a:lnTo>
                  <a:pt x="0" y="285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TextBox 4"/>
          <p:cNvSpPr txBox="1"/>
          <p:nvPr/>
        </p:nvSpPr>
        <p:spPr>
          <a:xfrm>
            <a:off x="1028700" y="1104900"/>
            <a:ext cx="16961955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QSAR androgen receptor- Balanced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22200"/>
            <a:ext cx="649784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088977"/>
            <a:ext cx="8763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2422200"/>
            <a:ext cx="841623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088977"/>
            <a:ext cx="10668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9" name="Freeform 9"/>
          <p:cNvSpPr/>
          <p:nvPr/>
        </p:nvSpPr>
        <p:spPr>
          <a:xfrm>
            <a:off x="9144000" y="2875176"/>
            <a:ext cx="6240612" cy="2856955"/>
          </a:xfrm>
          <a:custGeom>
            <a:avLst/>
            <a:gdLst/>
            <a:ahLst/>
            <a:cxnLst/>
            <a:rect l="l" t="t" r="r" b="b"/>
            <a:pathLst>
              <a:path w="6240612" h="2856955">
                <a:moveTo>
                  <a:pt x="0" y="0"/>
                </a:moveTo>
                <a:lnTo>
                  <a:pt x="6240612" y="0"/>
                </a:lnTo>
                <a:lnTo>
                  <a:pt x="6240612" y="2856955"/>
                </a:lnTo>
                <a:lnTo>
                  <a:pt x="0" y="285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Freeform 10"/>
          <p:cNvSpPr/>
          <p:nvPr/>
        </p:nvSpPr>
        <p:spPr>
          <a:xfrm>
            <a:off x="9144000" y="6587535"/>
            <a:ext cx="6240612" cy="2856955"/>
          </a:xfrm>
          <a:custGeom>
            <a:avLst/>
            <a:gdLst/>
            <a:ahLst/>
            <a:cxnLst/>
            <a:rect l="l" t="t" r="r" b="b"/>
            <a:pathLst>
              <a:path w="6240612" h="2856955">
                <a:moveTo>
                  <a:pt x="0" y="0"/>
                </a:moveTo>
                <a:lnTo>
                  <a:pt x="6240612" y="0"/>
                </a:lnTo>
                <a:lnTo>
                  <a:pt x="6240612" y="2856956"/>
                </a:lnTo>
                <a:lnTo>
                  <a:pt x="0" y="2856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1" name="Freeform 11"/>
          <p:cNvSpPr/>
          <p:nvPr/>
        </p:nvSpPr>
        <p:spPr>
          <a:xfrm>
            <a:off x="1028700" y="6587535"/>
            <a:ext cx="6240612" cy="2856955"/>
          </a:xfrm>
          <a:custGeom>
            <a:avLst/>
            <a:gdLst/>
            <a:ahLst/>
            <a:cxnLst/>
            <a:rect l="l" t="t" r="r" b="b"/>
            <a:pathLst>
              <a:path w="6240612" h="2856955">
                <a:moveTo>
                  <a:pt x="0" y="0"/>
                </a:moveTo>
                <a:lnTo>
                  <a:pt x="6240612" y="0"/>
                </a:lnTo>
                <a:lnTo>
                  <a:pt x="6240612" y="2856956"/>
                </a:lnTo>
                <a:lnTo>
                  <a:pt x="0" y="2856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40716"/>
            <a:ext cx="6561758" cy="3067622"/>
          </a:xfrm>
          <a:custGeom>
            <a:avLst/>
            <a:gdLst/>
            <a:ahLst/>
            <a:cxnLst/>
            <a:rect l="l" t="t" r="r" b="b"/>
            <a:pathLst>
              <a:path w="6561758" h="3067622">
                <a:moveTo>
                  <a:pt x="0" y="0"/>
                </a:moveTo>
                <a:lnTo>
                  <a:pt x="6561758" y="0"/>
                </a:lnTo>
                <a:lnTo>
                  <a:pt x="6561758" y="3067621"/>
                </a:lnTo>
                <a:lnTo>
                  <a:pt x="0" y="3067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40716"/>
            <a:ext cx="6614818" cy="3067622"/>
          </a:xfrm>
          <a:custGeom>
            <a:avLst/>
            <a:gdLst/>
            <a:ahLst/>
            <a:cxnLst/>
            <a:rect l="l" t="t" r="r" b="b"/>
            <a:pathLst>
              <a:path w="6614818" h="3067622">
                <a:moveTo>
                  <a:pt x="0" y="0"/>
                </a:moveTo>
                <a:lnTo>
                  <a:pt x="6614818" y="0"/>
                </a:lnTo>
                <a:lnTo>
                  <a:pt x="6614818" y="3067621"/>
                </a:lnTo>
                <a:lnTo>
                  <a:pt x="0" y="3067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09982"/>
            <a:ext cx="6653759" cy="3046248"/>
          </a:xfrm>
          <a:custGeom>
            <a:avLst/>
            <a:gdLst/>
            <a:ahLst/>
            <a:cxnLst/>
            <a:rect l="l" t="t" r="r" b="b"/>
            <a:pathLst>
              <a:path w="6653759" h="3046248">
                <a:moveTo>
                  <a:pt x="0" y="0"/>
                </a:moveTo>
                <a:lnTo>
                  <a:pt x="6653759" y="0"/>
                </a:lnTo>
                <a:lnTo>
                  <a:pt x="6653759" y="3046248"/>
                </a:lnTo>
                <a:lnTo>
                  <a:pt x="0" y="3046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15" r="-1142" b="-155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200213" y="6509982"/>
            <a:ext cx="6558605" cy="3046248"/>
          </a:xfrm>
          <a:custGeom>
            <a:avLst/>
            <a:gdLst/>
            <a:ahLst/>
            <a:cxnLst/>
            <a:rect l="l" t="t" r="r" b="b"/>
            <a:pathLst>
              <a:path w="6558605" h="3046248">
                <a:moveTo>
                  <a:pt x="0" y="0"/>
                </a:moveTo>
                <a:lnTo>
                  <a:pt x="6558605" y="0"/>
                </a:lnTo>
                <a:lnTo>
                  <a:pt x="6558605" y="3046248"/>
                </a:lnTo>
                <a:lnTo>
                  <a:pt x="0" y="3046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1" b="-3730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5718865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QSAR androgen receptor-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1"/>
            <a:ext cx="649784" cy="304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8"/>
            <a:ext cx="98516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358" y="2422200"/>
            <a:ext cx="830833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98516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UTSVM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938878"/>
            <a:ext cx="6396811" cy="3012169"/>
          </a:xfrm>
          <a:custGeom>
            <a:avLst/>
            <a:gdLst/>
            <a:ahLst/>
            <a:cxnLst/>
            <a:rect l="l" t="t" r="r" b="b"/>
            <a:pathLst>
              <a:path w="6396811" h="3012169">
                <a:moveTo>
                  <a:pt x="0" y="0"/>
                </a:moveTo>
                <a:lnTo>
                  <a:pt x="6396811" y="0"/>
                </a:lnTo>
                <a:lnTo>
                  <a:pt x="6396811" y="3012169"/>
                </a:lnTo>
                <a:lnTo>
                  <a:pt x="0" y="3012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9432" y="2938878"/>
            <a:ext cx="6391871" cy="3012169"/>
          </a:xfrm>
          <a:custGeom>
            <a:avLst/>
            <a:gdLst/>
            <a:ahLst/>
            <a:cxnLst/>
            <a:rect l="l" t="t" r="r" b="b"/>
            <a:pathLst>
              <a:path w="6391871" h="3012169">
                <a:moveTo>
                  <a:pt x="0" y="0"/>
                </a:moveTo>
                <a:lnTo>
                  <a:pt x="6391871" y="0"/>
                </a:lnTo>
                <a:lnTo>
                  <a:pt x="6391871" y="3012169"/>
                </a:lnTo>
                <a:lnTo>
                  <a:pt x="0" y="3012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396811" cy="3019814"/>
          </a:xfrm>
          <a:custGeom>
            <a:avLst/>
            <a:gdLst/>
            <a:ahLst/>
            <a:cxnLst/>
            <a:rect l="l" t="t" r="r" b="b"/>
            <a:pathLst>
              <a:path w="6396811" h="3019814">
                <a:moveTo>
                  <a:pt x="0" y="0"/>
                </a:moveTo>
                <a:lnTo>
                  <a:pt x="6396811" y="0"/>
                </a:lnTo>
                <a:lnTo>
                  <a:pt x="6396811" y="3019814"/>
                </a:lnTo>
                <a:lnTo>
                  <a:pt x="0" y="301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391871" cy="3019814"/>
          </a:xfrm>
          <a:custGeom>
            <a:avLst/>
            <a:gdLst/>
            <a:ahLst/>
            <a:cxnLst/>
            <a:rect l="l" t="t" r="r" b="b"/>
            <a:pathLst>
              <a:path w="6391871" h="3019814">
                <a:moveTo>
                  <a:pt x="0" y="0"/>
                </a:moveTo>
                <a:lnTo>
                  <a:pt x="6391871" y="0"/>
                </a:lnTo>
                <a:lnTo>
                  <a:pt x="6391871" y="3019814"/>
                </a:lnTo>
                <a:lnTo>
                  <a:pt x="0" y="3019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186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5736881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QSAR androgen receptor-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623"/>
            <a:ext cx="891332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8"/>
            <a:ext cx="891332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432" y="2422623"/>
            <a:ext cx="102259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121376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UQTSVM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51452" y="2475154"/>
            <a:ext cx="13985097" cy="6940104"/>
          </a:xfrm>
          <a:custGeom>
            <a:avLst/>
            <a:gdLst/>
            <a:ahLst/>
            <a:cxnLst/>
            <a:rect l="l" t="t" r="r" b="b"/>
            <a:pathLst>
              <a:path w="13985097" h="6940104">
                <a:moveTo>
                  <a:pt x="0" y="0"/>
                </a:moveTo>
                <a:lnTo>
                  <a:pt x="13985096" y="0"/>
                </a:lnTo>
                <a:lnTo>
                  <a:pt x="13985096" y="6940104"/>
                </a:lnTo>
                <a:lnTo>
                  <a:pt x="0" y="6940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Summary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94025" y="2408479"/>
            <a:ext cx="13899950" cy="6915225"/>
          </a:xfrm>
          <a:custGeom>
            <a:avLst/>
            <a:gdLst/>
            <a:ahLst/>
            <a:cxnLst/>
            <a:rect l="l" t="t" r="r" b="b"/>
            <a:pathLst>
              <a:path w="13899950" h="6915225">
                <a:moveTo>
                  <a:pt x="0" y="0"/>
                </a:moveTo>
                <a:lnTo>
                  <a:pt x="13899950" y="0"/>
                </a:lnTo>
                <a:lnTo>
                  <a:pt x="13899950" y="6915224"/>
                </a:lnTo>
                <a:lnTo>
                  <a:pt x="0" y="6915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Summary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09596" y="2475154"/>
            <a:ext cx="13668809" cy="6783146"/>
          </a:xfrm>
          <a:custGeom>
            <a:avLst/>
            <a:gdLst/>
            <a:ahLst/>
            <a:cxnLst/>
            <a:rect l="l" t="t" r="r" b="b"/>
            <a:pathLst>
              <a:path w="13668809" h="6783146">
                <a:moveTo>
                  <a:pt x="0" y="0"/>
                </a:moveTo>
                <a:lnTo>
                  <a:pt x="13668808" y="0"/>
                </a:lnTo>
                <a:lnTo>
                  <a:pt x="13668808" y="6783146"/>
                </a:lnTo>
                <a:lnTo>
                  <a:pt x="0" y="6783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Summary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63510" y="2408479"/>
            <a:ext cx="13760980" cy="6776647"/>
          </a:xfrm>
          <a:custGeom>
            <a:avLst/>
            <a:gdLst/>
            <a:ahLst/>
            <a:cxnLst/>
            <a:rect l="l" t="t" r="r" b="b"/>
            <a:pathLst>
              <a:path w="13760980" h="6776647">
                <a:moveTo>
                  <a:pt x="0" y="0"/>
                </a:moveTo>
                <a:lnTo>
                  <a:pt x="13760980" y="0"/>
                </a:lnTo>
                <a:lnTo>
                  <a:pt x="13760980" y="6776647"/>
                </a:lnTo>
                <a:lnTo>
                  <a:pt x="0" y="6776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" t="-1079"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Summary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8848" y="3377250"/>
            <a:ext cx="13300571" cy="436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608" lvl="1" indent="-238804" algn="l">
              <a:lnSpc>
                <a:spcPts val="3473"/>
              </a:lnSpc>
              <a:buFont typeface="Arial"/>
              <a:buChar char="•"/>
            </a:pPr>
            <a:r>
              <a:rPr lang="en-US" sz="2212">
                <a:solidFill>
                  <a:srgbClr val="EC5E1E"/>
                </a:solidFill>
                <a:latin typeface="Now"/>
                <a:ea typeface="Now"/>
                <a:cs typeface="Now"/>
                <a:sym typeface="Now"/>
              </a:rPr>
              <a:t>Image data</a:t>
            </a:r>
            <a:r>
              <a:rPr lang="en-US" sz="2212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 benefits from well-defined features, resulting in strong performance across all SVM variants, even in imbalanced scenarios.</a:t>
            </a:r>
          </a:p>
          <a:p>
            <a:pPr algn="l">
              <a:lnSpc>
                <a:spcPts val="3473"/>
              </a:lnSpc>
            </a:pPr>
            <a:endParaRPr lang="en-US" sz="2212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  <a:p>
            <a:pPr marL="477608" lvl="1" indent="-238804" algn="l">
              <a:lnSpc>
                <a:spcPts val="3473"/>
              </a:lnSpc>
              <a:buFont typeface="Arial"/>
              <a:buChar char="•"/>
            </a:pPr>
            <a:r>
              <a:rPr lang="en-US" sz="2212">
                <a:solidFill>
                  <a:srgbClr val="EC5E1E"/>
                </a:solidFill>
                <a:latin typeface="Now"/>
                <a:ea typeface="Now"/>
                <a:cs typeface="Now"/>
                <a:sym typeface="Now"/>
              </a:rPr>
              <a:t>Text data </a:t>
            </a:r>
            <a:r>
              <a:rPr lang="en-US" sz="2212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poses unique challenges due to subtle, overlapping patterns and high-dimensional feature spaces, requiring advanced models like QTSVM and Universum QTSVM to achieve better recall, especially for minority classes.</a:t>
            </a:r>
          </a:p>
          <a:p>
            <a:pPr algn="l">
              <a:lnSpc>
                <a:spcPts val="3473"/>
              </a:lnSpc>
            </a:pPr>
            <a:endParaRPr lang="en-US" sz="2212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  <a:p>
            <a:pPr marL="477608" lvl="1" indent="-238804" algn="l">
              <a:lnSpc>
                <a:spcPts val="3473"/>
              </a:lnSpc>
              <a:buFont typeface="Arial"/>
              <a:buChar char="•"/>
            </a:pPr>
            <a:r>
              <a:rPr lang="en-US" sz="2212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The observed differences highlight the importance of model selection and feature engineering tailored to the type of dataset.</a:t>
            </a:r>
          </a:p>
          <a:p>
            <a:pPr marL="0" lvl="1" indent="0" algn="l">
              <a:lnSpc>
                <a:spcPts val="3473"/>
              </a:lnSpc>
              <a:spcBef>
                <a:spcPct val="0"/>
              </a:spcBef>
            </a:pPr>
            <a:endParaRPr lang="en-US" sz="2212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TextBox 3"/>
          <p:cNvSpPr txBox="1"/>
          <p:nvPr/>
        </p:nvSpPr>
        <p:spPr>
          <a:xfrm>
            <a:off x="1028700" y="1104900"/>
            <a:ext cx="1316062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04132"/>
            <a:ext cx="15551156" cy="244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Will Cukierski. (2013). Dogs vs. Cats. Kaggle. https://kaggle.com/competitions/dogs-vs-cats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Kotzias, D. (2015). Sentiment Labelled Sentences [Dataset]. UCI Machine Learning Repository. https://doi.org/10.24432/C57604.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Hajati, F., Javier Pineda Sopo, C., Hajati, F., &amp; Gheisari, S. (2021). DeFungi [Dataset]. UCI Machine Learning Repository. https://doi.org/10.48550/arXiv.2109.07322.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QSAR androgen receptor [Dataset]. (2019). UCI Machine Learning Repository. https://doi.org/10.24432/C53317.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Single, S., Iranmanesh, S., &amp; Raad, R. (2023). RealWaste [Dataset]. UCI Machine Learning Repository. https://doi.org/10.24432/C5SS4G.</a:t>
            </a:r>
          </a:p>
          <a:p>
            <a:pPr algn="l">
              <a:lnSpc>
                <a:spcPts val="2826"/>
              </a:lnSpc>
            </a:pPr>
            <a:endParaRPr lang="en-US" sz="1800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9082808">
            <a:off x="11662513" y="-620547"/>
            <a:ext cx="5667951" cy="2985955"/>
            <a:chOff x="0" y="0"/>
            <a:chExt cx="1610360" cy="848360"/>
          </a:xfrm>
        </p:grpSpPr>
        <p:sp>
          <p:nvSpPr>
            <p:cNvPr id="6" name="Freeform 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383635"/>
            </a:solidFill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7" name="Group 7"/>
          <p:cNvGrpSpPr/>
          <p:nvPr/>
        </p:nvGrpSpPr>
        <p:grpSpPr>
          <a:xfrm rot="7765486">
            <a:off x="15756550" y="426351"/>
            <a:ext cx="1646611" cy="16466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08426" y="5336215"/>
            <a:ext cx="3671147" cy="407164"/>
          </a:xfrm>
          <a:custGeom>
            <a:avLst/>
            <a:gdLst/>
            <a:ahLst/>
            <a:cxnLst/>
            <a:rect l="l" t="t" r="r" b="b"/>
            <a:pathLst>
              <a:path w="3671147" h="407164">
                <a:moveTo>
                  <a:pt x="0" y="0"/>
                </a:moveTo>
                <a:lnTo>
                  <a:pt x="3671148" y="0"/>
                </a:lnTo>
                <a:lnTo>
                  <a:pt x="3671148" y="407163"/>
                </a:lnTo>
                <a:lnTo>
                  <a:pt x="0" y="40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7069175">
            <a:off x="831955" y="5017"/>
            <a:ext cx="6620981" cy="3488025"/>
            <a:chOff x="0" y="0"/>
            <a:chExt cx="1610360" cy="848360"/>
          </a:xfrm>
        </p:grpSpPr>
        <p:sp>
          <p:nvSpPr>
            <p:cNvPr id="4" name="Freeform 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028ECC"/>
            </a:solidFill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2425003">
            <a:off x="-3160945" y="2654286"/>
            <a:ext cx="6620981" cy="3488025"/>
            <a:chOff x="0" y="0"/>
            <a:chExt cx="1610360" cy="848360"/>
          </a:xfrm>
        </p:grpSpPr>
        <p:sp>
          <p:nvSpPr>
            <p:cNvPr id="6" name="Freeform 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EC5E1E"/>
            </a:solidFill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7" name="Group 7"/>
          <p:cNvGrpSpPr/>
          <p:nvPr/>
        </p:nvGrpSpPr>
        <p:grpSpPr>
          <a:xfrm rot="4527615">
            <a:off x="1392924" y="2453538"/>
            <a:ext cx="2012084" cy="201208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F02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337807">
            <a:off x="13829108" y="3692838"/>
            <a:ext cx="6860383" cy="6002836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28ECC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02400" y="5418530"/>
            <a:ext cx="3556900" cy="35569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F02"/>
            </a:solidFill>
          </p:spPr>
          <p:txBody>
            <a:bodyPr/>
            <a:lstStyle/>
            <a:p>
              <a:endParaRPr lang="en-C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618734" y="3707045"/>
            <a:ext cx="9050533" cy="151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10666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AutoShape 3"/>
          <p:cNvSpPr/>
          <p:nvPr/>
        </p:nvSpPr>
        <p:spPr>
          <a:xfrm flipH="1">
            <a:off x="1028700" y="3418948"/>
            <a:ext cx="38100" cy="5339710"/>
          </a:xfrm>
          <a:prstGeom prst="line">
            <a:avLst/>
          </a:prstGeom>
          <a:ln w="76200" cap="flat">
            <a:solidFill>
              <a:srgbClr val="028E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6718197" y="4620680"/>
            <a:ext cx="11301259" cy="2811188"/>
          </a:xfrm>
          <a:custGeom>
            <a:avLst/>
            <a:gdLst/>
            <a:ahLst/>
            <a:cxnLst/>
            <a:rect l="l" t="t" r="r" b="b"/>
            <a:pathLst>
              <a:path w="11301259" h="2811188">
                <a:moveTo>
                  <a:pt x="0" y="0"/>
                </a:moveTo>
                <a:lnTo>
                  <a:pt x="11301259" y="0"/>
                </a:lnTo>
                <a:lnTo>
                  <a:pt x="11301259" y="2811188"/>
                </a:lnTo>
                <a:lnTo>
                  <a:pt x="0" y="281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1194033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Dataset Introduction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91123" y="3267539"/>
            <a:ext cx="5507746" cy="2670806"/>
            <a:chOff x="0" y="0"/>
            <a:chExt cx="7343662" cy="356107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343662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9"/>
                </a:lnSpc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Cat and Dog classification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7775"/>
              <a:ext cx="7343662" cy="2773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Randomly select 1000 pictures each of dogs and cats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class 1 is cat, class-1 is dog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Use VGG16 to pretrain model</a:t>
              </a:r>
            </a:p>
            <a:p>
              <a:pPr algn="l">
                <a:lnSpc>
                  <a:spcPts val="2826"/>
                </a:lnSpc>
              </a:pPr>
              <a:endPara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1123" y="7014440"/>
            <a:ext cx="5507746" cy="174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</a:t>
            </a: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ed data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Randomly select 2000 cats, 200 dogs</a:t>
            </a:r>
          </a:p>
          <a:p>
            <a:pPr marL="388620" lvl="1" indent="-194310" algn="l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1800, obtained from cat and dog pictures</a:t>
            </a:r>
          </a:p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endParaRPr lang="en-US" sz="1800" u="none">
              <a:solidFill>
                <a:srgbClr val="383635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1028700" y="6519507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9144000" y="2853153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80311" cy="3092746"/>
          </a:xfrm>
          <a:custGeom>
            <a:avLst/>
            <a:gdLst/>
            <a:ahLst/>
            <a:cxnLst/>
            <a:rect l="l" t="t" r="r" b="b"/>
            <a:pathLst>
              <a:path w="6580311" h="3092746">
                <a:moveTo>
                  <a:pt x="0" y="0"/>
                </a:moveTo>
                <a:lnTo>
                  <a:pt x="6580311" y="0"/>
                </a:lnTo>
                <a:lnTo>
                  <a:pt x="6580311" y="3092746"/>
                </a:lnTo>
                <a:lnTo>
                  <a:pt x="0" y="3092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Cat and Dog- 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710357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088978"/>
            <a:ext cx="990599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422200"/>
            <a:ext cx="841623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088977"/>
            <a:ext cx="9906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53153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08636" cy="3059059"/>
          </a:xfrm>
          <a:custGeom>
            <a:avLst/>
            <a:gdLst/>
            <a:ahLst/>
            <a:cxnLst/>
            <a:rect l="l" t="t" r="r" b="b"/>
            <a:pathLst>
              <a:path w="6508636" h="3059059">
                <a:moveTo>
                  <a:pt x="0" y="0"/>
                </a:moveTo>
                <a:lnTo>
                  <a:pt x="6508636" y="0"/>
                </a:lnTo>
                <a:lnTo>
                  <a:pt x="6508636" y="3059059"/>
                </a:lnTo>
                <a:lnTo>
                  <a:pt x="0" y="3059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Cat and Dog-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699641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9851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358" y="2422200"/>
            <a:ext cx="830833" cy="307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9851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UTSVM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17391" y="2853153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9432" y="2853153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4000" y="6519507"/>
            <a:ext cx="6519945" cy="3064374"/>
          </a:xfrm>
          <a:custGeom>
            <a:avLst/>
            <a:gdLst/>
            <a:ahLst/>
            <a:cxnLst/>
            <a:rect l="l" t="t" r="r" b="b"/>
            <a:pathLst>
              <a:path w="6519945" h="3064374">
                <a:moveTo>
                  <a:pt x="0" y="0"/>
                </a:moveTo>
                <a:lnTo>
                  <a:pt x="6519945" y="0"/>
                </a:lnTo>
                <a:lnTo>
                  <a:pt x="6519945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Cat and Dog-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623"/>
            <a:ext cx="891332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88977"/>
            <a:ext cx="891332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432" y="2422623"/>
            <a:ext cx="102259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1213768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UQTSVM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AutoShape 3"/>
          <p:cNvSpPr/>
          <p:nvPr/>
        </p:nvSpPr>
        <p:spPr>
          <a:xfrm>
            <a:off x="1066800" y="3566165"/>
            <a:ext cx="0" cy="5692135"/>
          </a:xfrm>
          <a:prstGeom prst="line">
            <a:avLst/>
          </a:prstGeom>
          <a:ln w="76200" cap="flat">
            <a:solidFill>
              <a:srgbClr val="FBBF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6846572" y="4417144"/>
            <a:ext cx="11301259" cy="2811188"/>
          </a:xfrm>
          <a:custGeom>
            <a:avLst/>
            <a:gdLst/>
            <a:ahLst/>
            <a:cxnLst/>
            <a:rect l="l" t="t" r="r" b="b"/>
            <a:pathLst>
              <a:path w="11301259" h="2811188">
                <a:moveTo>
                  <a:pt x="0" y="0"/>
                </a:moveTo>
                <a:lnTo>
                  <a:pt x="11301259" y="0"/>
                </a:lnTo>
                <a:lnTo>
                  <a:pt x="11301259" y="2811188"/>
                </a:lnTo>
                <a:lnTo>
                  <a:pt x="0" y="281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11940339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Dataset Introduction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06853" y="3414756"/>
            <a:ext cx="5339718" cy="3375656"/>
            <a:chOff x="0" y="0"/>
            <a:chExt cx="7119625" cy="450087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119625" cy="614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569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83635"/>
                  </a:solidFill>
                  <a:latin typeface="Now Bold"/>
                  <a:ea typeface="Now Bold"/>
                  <a:cs typeface="Now Bold"/>
                  <a:sym typeface="Now Bold"/>
                </a:rPr>
                <a:t>DeFungi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7775"/>
              <a:ext cx="7119625" cy="3713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Balanced data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DeFungi is a dataset for direct mycological examination of microscopic fungi images. The images are from superficial fungal infections caused by yeasts, moulds, or dermatophyte fungi</a:t>
              </a:r>
            </a:p>
            <a:p>
              <a:pPr marL="388620" lvl="1" indent="-194310" algn="l">
                <a:lnSpc>
                  <a:spcPts val="2826"/>
                </a:lnSpc>
                <a:buFont typeface="Arial"/>
                <a:buChar char="•"/>
              </a:pPr>
              <a:r>
                <a:rPr lang="en-US" sz="1800">
                  <a:solidFill>
                    <a:srgbClr val="383635"/>
                  </a:solidFill>
                  <a:latin typeface="Now"/>
                  <a:ea typeface="Now"/>
                  <a:cs typeface="Now"/>
                  <a:sym typeface="Now"/>
                </a:rPr>
                <a:t>700 for both Classes</a:t>
              </a:r>
            </a:p>
            <a:p>
              <a:pPr marL="0" lvl="1" indent="0" algn="l">
                <a:lnSpc>
                  <a:spcPts val="2826"/>
                </a:lnSpc>
                <a:spcBef>
                  <a:spcPct val="0"/>
                </a:spcBef>
              </a:pPr>
              <a:endPara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4478" y="7161657"/>
            <a:ext cx="5292093" cy="1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Imbalanced data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Postive has 739, negative has 4404</a:t>
            </a:r>
          </a:p>
          <a:p>
            <a:pPr marL="388620" lvl="1" indent="-194310" algn="l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383635"/>
                </a:solidFill>
                <a:latin typeface="Now"/>
                <a:ea typeface="Now"/>
                <a:cs typeface="Now"/>
                <a:sym typeface="Now"/>
              </a:rPr>
              <a:t>Universum point is 3665, obtained from postive class and negative class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61758" cy="3064374"/>
          </a:xfrm>
          <a:custGeom>
            <a:avLst/>
            <a:gdLst/>
            <a:ahLst/>
            <a:cxnLst/>
            <a:rect l="l" t="t" r="r" b="b"/>
            <a:pathLst>
              <a:path w="6561758" h="3064374">
                <a:moveTo>
                  <a:pt x="0" y="0"/>
                </a:moveTo>
                <a:lnTo>
                  <a:pt x="6561758" y="0"/>
                </a:lnTo>
                <a:lnTo>
                  <a:pt x="6561758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1028700" y="6519507"/>
            <a:ext cx="6550376" cy="3059059"/>
          </a:xfrm>
          <a:custGeom>
            <a:avLst/>
            <a:gdLst/>
            <a:ahLst/>
            <a:cxnLst/>
            <a:rect l="l" t="t" r="r" b="b"/>
            <a:pathLst>
              <a:path w="6550376" h="3059059">
                <a:moveTo>
                  <a:pt x="0" y="0"/>
                </a:moveTo>
                <a:lnTo>
                  <a:pt x="6550376" y="0"/>
                </a:lnTo>
                <a:lnTo>
                  <a:pt x="6550376" y="3059059"/>
                </a:lnTo>
                <a:lnTo>
                  <a:pt x="0" y="3059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DeFungi- Balanced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22200"/>
            <a:ext cx="710357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88977"/>
            <a:ext cx="710357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2853153"/>
            <a:ext cx="6561758" cy="3064374"/>
          </a:xfrm>
          <a:custGeom>
            <a:avLst/>
            <a:gdLst/>
            <a:ahLst/>
            <a:cxnLst/>
            <a:rect l="l" t="t" r="r" b="b"/>
            <a:pathLst>
              <a:path w="6561758" h="3064374">
                <a:moveTo>
                  <a:pt x="0" y="0"/>
                </a:moveTo>
                <a:lnTo>
                  <a:pt x="6561758" y="0"/>
                </a:lnTo>
                <a:lnTo>
                  <a:pt x="6561758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9" name="Freeform 9"/>
          <p:cNvSpPr/>
          <p:nvPr/>
        </p:nvSpPr>
        <p:spPr>
          <a:xfrm>
            <a:off x="9144000" y="6519507"/>
            <a:ext cx="6550376" cy="3059059"/>
          </a:xfrm>
          <a:custGeom>
            <a:avLst/>
            <a:gdLst/>
            <a:ahLst/>
            <a:cxnLst/>
            <a:rect l="l" t="t" r="r" b="b"/>
            <a:pathLst>
              <a:path w="6550376" h="3059059">
                <a:moveTo>
                  <a:pt x="0" y="0"/>
                </a:moveTo>
                <a:lnTo>
                  <a:pt x="6550376" y="0"/>
                </a:lnTo>
                <a:lnTo>
                  <a:pt x="6550376" y="3059059"/>
                </a:lnTo>
                <a:lnTo>
                  <a:pt x="0" y="3059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10" name="TextBox 10"/>
          <p:cNvSpPr txBox="1"/>
          <p:nvPr/>
        </p:nvSpPr>
        <p:spPr>
          <a:xfrm>
            <a:off x="9144000" y="2422200"/>
            <a:ext cx="841623" cy="307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088977"/>
            <a:ext cx="1028700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QTSVM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16361"/>
            <a:ext cx="2120297" cy="235160"/>
          </a:xfrm>
          <a:custGeom>
            <a:avLst/>
            <a:gdLst/>
            <a:ahLst/>
            <a:cxnLst/>
            <a:rect l="l" t="t" r="r" b="b"/>
            <a:pathLst>
              <a:path w="2120297" h="235160">
                <a:moveTo>
                  <a:pt x="0" y="0"/>
                </a:moveTo>
                <a:lnTo>
                  <a:pt x="2120297" y="0"/>
                </a:lnTo>
                <a:lnTo>
                  <a:pt x="2120297" y="235160"/>
                </a:lnTo>
                <a:lnTo>
                  <a:pt x="0" y="23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3" name="Freeform 3"/>
          <p:cNvSpPr/>
          <p:nvPr/>
        </p:nvSpPr>
        <p:spPr>
          <a:xfrm>
            <a:off x="1028700" y="2853153"/>
            <a:ext cx="6561758" cy="3064374"/>
          </a:xfrm>
          <a:custGeom>
            <a:avLst/>
            <a:gdLst/>
            <a:ahLst/>
            <a:cxnLst/>
            <a:rect l="l" t="t" r="r" b="b"/>
            <a:pathLst>
              <a:path w="6561758" h="3064374">
                <a:moveTo>
                  <a:pt x="0" y="0"/>
                </a:moveTo>
                <a:lnTo>
                  <a:pt x="6561758" y="0"/>
                </a:lnTo>
                <a:lnTo>
                  <a:pt x="6561758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4" name="Freeform 4"/>
          <p:cNvSpPr/>
          <p:nvPr/>
        </p:nvSpPr>
        <p:spPr>
          <a:xfrm>
            <a:off x="9144000" y="2840716"/>
            <a:ext cx="6588389" cy="3076811"/>
          </a:xfrm>
          <a:custGeom>
            <a:avLst/>
            <a:gdLst/>
            <a:ahLst/>
            <a:cxnLst/>
            <a:rect l="l" t="t" r="r" b="b"/>
            <a:pathLst>
              <a:path w="6588389" h="3076811">
                <a:moveTo>
                  <a:pt x="0" y="0"/>
                </a:moveTo>
                <a:lnTo>
                  <a:pt x="6588389" y="0"/>
                </a:lnTo>
                <a:lnTo>
                  <a:pt x="6588389" y="3076811"/>
                </a:lnTo>
                <a:lnTo>
                  <a:pt x="0" y="3076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5" name="Freeform 5"/>
          <p:cNvSpPr/>
          <p:nvPr/>
        </p:nvSpPr>
        <p:spPr>
          <a:xfrm>
            <a:off x="1028700" y="6519507"/>
            <a:ext cx="6561758" cy="3064374"/>
          </a:xfrm>
          <a:custGeom>
            <a:avLst/>
            <a:gdLst/>
            <a:ahLst/>
            <a:cxnLst/>
            <a:rect l="l" t="t" r="r" b="b"/>
            <a:pathLst>
              <a:path w="6561758" h="3064374">
                <a:moveTo>
                  <a:pt x="0" y="0"/>
                </a:moveTo>
                <a:lnTo>
                  <a:pt x="6561758" y="0"/>
                </a:lnTo>
                <a:lnTo>
                  <a:pt x="6561758" y="3064374"/>
                </a:lnTo>
                <a:lnTo>
                  <a:pt x="0" y="306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6" name="Freeform 6"/>
          <p:cNvSpPr/>
          <p:nvPr/>
        </p:nvSpPr>
        <p:spPr>
          <a:xfrm>
            <a:off x="9149358" y="6519507"/>
            <a:ext cx="6583032" cy="3074309"/>
          </a:xfrm>
          <a:custGeom>
            <a:avLst/>
            <a:gdLst/>
            <a:ahLst/>
            <a:cxnLst/>
            <a:rect l="l" t="t" r="r" b="b"/>
            <a:pathLst>
              <a:path w="6583032" h="3074309">
                <a:moveTo>
                  <a:pt x="0" y="0"/>
                </a:moveTo>
                <a:lnTo>
                  <a:pt x="6583031" y="0"/>
                </a:lnTo>
                <a:lnTo>
                  <a:pt x="6583031" y="3074309"/>
                </a:lnTo>
                <a:lnTo>
                  <a:pt x="0" y="30743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N"/>
          </a:p>
        </p:txBody>
      </p:sp>
      <p:sp>
        <p:nvSpPr>
          <p:cNvPr id="7" name="TextBox 7"/>
          <p:cNvSpPr txBox="1"/>
          <p:nvPr/>
        </p:nvSpPr>
        <p:spPr>
          <a:xfrm>
            <a:off x="1028700" y="1104900"/>
            <a:ext cx="13160623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1">
                <a:solidFill>
                  <a:srgbClr val="383635"/>
                </a:solidFill>
                <a:latin typeface="Now Bold"/>
                <a:ea typeface="Now Bold"/>
                <a:cs typeface="Now Bold"/>
                <a:sym typeface="Now Bold"/>
              </a:rPr>
              <a:t>DeFungi- Imbalanced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22200"/>
            <a:ext cx="699641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088978"/>
            <a:ext cx="985167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TSVM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9358" y="2422200"/>
            <a:ext cx="830833" cy="306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USVM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9432" y="6088977"/>
            <a:ext cx="985168" cy="297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383635"/>
                </a:solidFill>
                <a:latin typeface="Montserrat"/>
                <a:ea typeface="Montserrat"/>
                <a:cs typeface="Montserrat"/>
                <a:sym typeface="Montserrat"/>
              </a:rPr>
              <a:t>UTSVM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3449</Words>
  <Application>Microsoft Macintosh PowerPoint</Application>
  <PresentationFormat>Custom</PresentationFormat>
  <Paragraphs>263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Now</vt:lpstr>
      <vt:lpstr>-webkit-standard</vt:lpstr>
      <vt:lpstr>Now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DATA-793_final_Ting Yi Chuang</dc:title>
  <cp:lastModifiedBy>Cheng cheng Chen</cp:lastModifiedBy>
  <cp:revision>4</cp:revision>
  <dcterms:created xsi:type="dcterms:W3CDTF">2006-08-16T00:00:00Z</dcterms:created>
  <dcterms:modified xsi:type="dcterms:W3CDTF">2024-12-03T18:54:40Z</dcterms:modified>
  <dc:identifier>DAGYD2fPmhQ</dc:identifier>
</cp:coreProperties>
</file>